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77" r:id="rId2"/>
    <p:sldId id="276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8" r:id="rId14"/>
    <p:sldId id="269" r:id="rId15"/>
    <p:sldId id="270" r:id="rId16"/>
    <p:sldId id="272" r:id="rId17"/>
    <p:sldId id="273" r:id="rId18"/>
    <p:sldId id="266" r:id="rId19"/>
    <p:sldId id="274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0EA21C"/>
    <a:srgbClr val="333300"/>
    <a:srgbClr val="280050"/>
    <a:srgbClr val="66FF33"/>
    <a:srgbClr val="CC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685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dirty="0" smtClean="0">
                <a:latin typeface="Kristen ITC" pitchFamily="66" charset="0"/>
              </a:rPr>
              <a:t>Mrs. </a:t>
            </a:r>
            <a:r>
              <a:rPr lang="en-US" dirty="0" err="1" smtClean="0">
                <a:latin typeface="Kristen ITC" pitchFamily="66" charset="0"/>
              </a:rPr>
              <a:t>Haug’s</a:t>
            </a:r>
            <a:r>
              <a:rPr lang="en-US" dirty="0" smtClean="0">
                <a:latin typeface="Kristen ITC" pitchFamily="66" charset="0"/>
              </a:rPr>
              <a:t> Procedures for Henry’s 5</a:t>
            </a:r>
            <a:r>
              <a:rPr lang="en-US" baseline="30000" dirty="0" smtClean="0">
                <a:latin typeface="Kristen ITC" pitchFamily="66" charset="0"/>
              </a:rPr>
              <a:t>th</a:t>
            </a:r>
            <a:r>
              <a:rPr lang="en-US" dirty="0" smtClean="0">
                <a:latin typeface="Kristen ITC" pitchFamily="66" charset="0"/>
              </a:rPr>
              <a:t> Grade</a:t>
            </a:r>
          </a:p>
          <a:p>
            <a:pPr algn="ctr"/>
            <a:endParaRPr lang="en-US" dirty="0" smtClean="0">
              <a:latin typeface="Kristen ITC" pitchFamily="66" charset="0"/>
            </a:endParaRPr>
          </a:p>
          <a:p>
            <a:pPr algn="ctr"/>
            <a:r>
              <a:rPr lang="en-US" dirty="0" smtClean="0">
                <a:latin typeface="Kristen ITC" pitchFamily="66" charset="0"/>
              </a:rPr>
              <a:t>2011 – 2012 School Year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D3022-E431-41B5-9A3B-876D3F8D1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2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AD82-55DA-4977-AFB5-EFAEF601E9EC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649BD-83E6-4445-8688-2529E76A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057" y="228600"/>
            <a:ext cx="8177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Mrs. HAUG’s EXPECTATIONS</a:t>
            </a:r>
            <a:endParaRPr lang="en-US" sz="5400" b="1" u="sng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7315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I teach when there are no distractions or other problems.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I listen to students who raise their hands.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I listen to ONE person at a time.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I would like to be treated with the same respect I treat you with.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I want you to know that if someone causes a problem</a:t>
            </a:r>
            <a:r>
              <a:rPr lang="en-US" sz="2000" u="sng" dirty="0" smtClean="0">
                <a:latin typeface="Comic Sans MS" pitchFamily="66" charset="0"/>
              </a:rPr>
              <a:t>, I will do something.  </a:t>
            </a:r>
            <a:r>
              <a:rPr lang="en-US" sz="2000" dirty="0" smtClean="0">
                <a:latin typeface="Comic Sans MS" pitchFamily="66" charset="0"/>
              </a:rPr>
              <a:t>What I do will depend on what the person is willing to do to solve the problem.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/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Together, </a:t>
            </a:r>
            <a:r>
              <a:rPr lang="en-US" sz="3600" u="sng" dirty="0" smtClean="0">
                <a:solidFill>
                  <a:srgbClr val="002060"/>
                </a:solidFill>
                <a:latin typeface="Comic Sans MS" pitchFamily="66" charset="0"/>
              </a:rPr>
              <a:t>ANYTHING’s</a:t>
            </a: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 possible!</a:t>
            </a:r>
            <a:endParaRPr lang="en-US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Jokerman" pitchFamily="82" charset="0"/>
              </a:rPr>
              <a:t>Procedure for Agreement</a:t>
            </a:r>
            <a:endParaRPr lang="en-US" b="1" u="sng" dirty="0">
              <a:solidFill>
                <a:schemeClr val="tx1">
                  <a:lumMod val="50000"/>
                  <a:lumOff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If a question is asked that you agree with, simply show a </a:t>
            </a:r>
            <a:r>
              <a:rPr lang="en-US" b="1" dirty="0" smtClean="0">
                <a:latin typeface="Century Gothic" pitchFamily="34" charset="0"/>
              </a:rPr>
              <a:t>silent</a:t>
            </a:r>
            <a:r>
              <a:rPr lang="en-US" dirty="0" smtClean="0">
                <a:latin typeface="Century Gothic" pitchFamily="34" charset="0"/>
              </a:rPr>
              <a:t> thumbs up signal.  However, if you disagree, demonstrate with your thumb down.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66"/>
                </a:solidFill>
                <a:latin typeface="Jokerman" pitchFamily="82" charset="0"/>
              </a:rPr>
              <a:t>Procedure for Dismissal</a:t>
            </a:r>
            <a:endParaRPr lang="en-US" b="1" u="sng" dirty="0">
              <a:solidFill>
                <a:srgbClr val="FF0066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Make sure your that:</a:t>
            </a:r>
          </a:p>
          <a:p>
            <a:r>
              <a:rPr lang="en-US" dirty="0" smtClean="0">
                <a:latin typeface="Century Gothic" pitchFamily="34" charset="0"/>
              </a:rPr>
              <a:t> your SURF binder is updated</a:t>
            </a:r>
          </a:p>
          <a:p>
            <a:r>
              <a:rPr lang="en-US" dirty="0" smtClean="0">
                <a:latin typeface="Century Gothic" pitchFamily="34" charset="0"/>
              </a:rPr>
              <a:t>you have your book</a:t>
            </a:r>
          </a:p>
          <a:p>
            <a:r>
              <a:rPr lang="en-US" dirty="0" smtClean="0">
                <a:latin typeface="Century Gothic" pitchFamily="34" charset="0"/>
              </a:rPr>
              <a:t>your desk and crate are clean</a:t>
            </a:r>
          </a:p>
          <a:p>
            <a:r>
              <a:rPr lang="en-US" dirty="0" smtClean="0">
                <a:latin typeface="Century Gothic" pitchFamily="34" charset="0"/>
              </a:rPr>
              <a:t>the floor area around your desk is picked up</a:t>
            </a:r>
          </a:p>
          <a:p>
            <a:r>
              <a:rPr lang="en-US" dirty="0" smtClean="0">
                <a:latin typeface="Century Gothic" pitchFamily="34" charset="0"/>
              </a:rPr>
              <a:t>your chair is on top of your desk</a:t>
            </a:r>
          </a:p>
          <a:p>
            <a:r>
              <a:rPr lang="en-US" dirty="0" smtClean="0">
                <a:latin typeface="Century Gothic" pitchFamily="34" charset="0"/>
              </a:rPr>
              <a:t>your crate is on top of your chair</a:t>
            </a:r>
          </a:p>
          <a:p>
            <a:r>
              <a:rPr lang="en-US" dirty="0" smtClean="0">
                <a:latin typeface="Century Gothic" pitchFamily="34" charset="0"/>
              </a:rPr>
              <a:t>you wait for the </a:t>
            </a:r>
            <a:r>
              <a:rPr lang="en-US" b="1" dirty="0" smtClean="0">
                <a:latin typeface="Century Gothic" pitchFamily="34" charset="0"/>
              </a:rPr>
              <a:t>teacher’s signal </a:t>
            </a:r>
            <a:r>
              <a:rPr lang="en-US" dirty="0" smtClean="0">
                <a:latin typeface="Century Gothic" pitchFamily="34" charset="0"/>
              </a:rPr>
              <a:t>to head out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333300"/>
                </a:solidFill>
                <a:latin typeface="Jokerman" pitchFamily="82" charset="0"/>
              </a:rPr>
              <a:t>Procedure When Splitting into Groups</a:t>
            </a:r>
            <a:endParaRPr lang="en-US" u="sng" dirty="0">
              <a:solidFill>
                <a:srgbClr val="33330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 pitchFamily="34" charset="0"/>
              </a:rPr>
              <a:t>Gladly greet your partner(s)</a:t>
            </a:r>
          </a:p>
          <a:p>
            <a:r>
              <a:rPr lang="en-US" dirty="0" smtClean="0">
                <a:latin typeface="Century Gothic" pitchFamily="34" charset="0"/>
              </a:rPr>
              <a:t>Tell him/her/them how glad you are that you’re partners</a:t>
            </a:r>
          </a:p>
          <a:p>
            <a:r>
              <a:rPr lang="en-US" dirty="0" smtClean="0">
                <a:latin typeface="Century Gothic" pitchFamily="34" charset="0"/>
              </a:rPr>
              <a:t>Follow directions from Mrs. </a:t>
            </a:r>
            <a:r>
              <a:rPr lang="en-US" dirty="0" err="1" smtClean="0">
                <a:latin typeface="Century Gothic" pitchFamily="34" charset="0"/>
              </a:rPr>
              <a:t>Haug</a:t>
            </a:r>
            <a:r>
              <a:rPr lang="en-US" dirty="0" smtClean="0">
                <a:latin typeface="Century Gothic" pitchFamily="34" charset="0"/>
              </a:rPr>
              <a:t> for activity</a:t>
            </a:r>
          </a:p>
          <a:p>
            <a:r>
              <a:rPr lang="en-US" dirty="0" smtClean="0">
                <a:latin typeface="Century Gothic" pitchFamily="34" charset="0"/>
              </a:rPr>
              <a:t>Remain positive and friendly at ALL times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280050"/>
                </a:solidFill>
                <a:latin typeface="Jokerman" pitchFamily="82" charset="0"/>
              </a:rPr>
              <a:t>Procedure When Phone Rings</a:t>
            </a:r>
            <a:endParaRPr lang="en-US" u="sng" dirty="0">
              <a:solidFill>
                <a:srgbClr val="28005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Continue with what you’re working on</a:t>
            </a:r>
          </a:p>
          <a:p>
            <a:r>
              <a:rPr lang="en-US" dirty="0" smtClean="0">
                <a:latin typeface="Century Gothic" pitchFamily="34" charset="0"/>
              </a:rPr>
              <a:t>If the teacher answers, and takes more than 30 seconds to speak to caller, work on any unfinished work or read in your seat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Jokerman" pitchFamily="82" charset="0"/>
              </a:rPr>
              <a:t>Procedure When Mrs. </a:t>
            </a:r>
            <a:r>
              <a:rPr lang="en-US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Jokerman" pitchFamily="82" charset="0"/>
              </a:rPr>
              <a:t>Haug’s</a:t>
            </a: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Jokerman" pitchFamily="82" charset="0"/>
              </a:rPr>
              <a:t> Absent</a:t>
            </a:r>
            <a:endParaRPr lang="en-US" u="sng" dirty="0">
              <a:solidFill>
                <a:schemeClr val="tx1">
                  <a:lumMod val="65000"/>
                  <a:lumOff val="35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Use procedures that are used every day in same respectful and caring manner</a:t>
            </a:r>
          </a:p>
          <a:p>
            <a:r>
              <a:rPr lang="en-US" dirty="0" smtClean="0">
                <a:latin typeface="Century Gothic" pitchFamily="34" charset="0"/>
              </a:rPr>
              <a:t>Make Mrs. </a:t>
            </a:r>
            <a:r>
              <a:rPr lang="en-US" dirty="0" err="1" smtClean="0">
                <a:latin typeface="Century Gothic" pitchFamily="34" charset="0"/>
              </a:rPr>
              <a:t>Haug</a:t>
            </a:r>
            <a:r>
              <a:rPr lang="en-US" dirty="0" smtClean="0">
                <a:latin typeface="Century Gothic" pitchFamily="34" charset="0"/>
              </a:rPr>
              <a:t> smile!  (she hears about everything!!!!)</a:t>
            </a:r>
          </a:p>
          <a:p>
            <a:r>
              <a:rPr lang="en-US" dirty="0" smtClean="0">
                <a:latin typeface="Century Gothic" pitchFamily="34" charset="0"/>
              </a:rPr>
              <a:t>Check e-mail often, as you know I’ll be checking in!!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  <a:latin typeface="Jokerman" pitchFamily="82" charset="0"/>
              </a:rPr>
              <a:t>Procedure - When Emergency Alarms Sound</a:t>
            </a:r>
            <a:endParaRPr lang="en-US" u="sng" dirty="0">
              <a:solidFill>
                <a:srgbClr val="0070C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Line </a:t>
            </a:r>
            <a:r>
              <a:rPr lang="en-US" dirty="0" smtClean="0">
                <a:latin typeface="Century Gothic" pitchFamily="34" charset="0"/>
              </a:rPr>
              <a:t>up quickly and quietly</a:t>
            </a:r>
          </a:p>
          <a:p>
            <a:r>
              <a:rPr lang="en-US" dirty="0" smtClean="0">
                <a:latin typeface="Century Gothic" pitchFamily="34" charset="0"/>
              </a:rPr>
              <a:t>Follow procedure to leave classroom in orderly fashion</a:t>
            </a:r>
          </a:p>
          <a:p>
            <a:r>
              <a:rPr lang="en-US" dirty="0" smtClean="0">
                <a:latin typeface="Century Gothic" pitchFamily="34" charset="0"/>
              </a:rPr>
              <a:t>Listen to teacher as to location to go</a:t>
            </a:r>
          </a:p>
          <a:p>
            <a:r>
              <a:rPr lang="en-US" dirty="0" smtClean="0">
                <a:latin typeface="Century Gothic" pitchFamily="34" charset="0"/>
              </a:rPr>
              <a:t>Remain in class line to avoid Mrs. </a:t>
            </a:r>
            <a:r>
              <a:rPr lang="en-US" dirty="0" err="1" smtClean="0">
                <a:latin typeface="Century Gothic" pitchFamily="34" charset="0"/>
              </a:rPr>
              <a:t>Haug</a:t>
            </a:r>
            <a:r>
              <a:rPr lang="en-US" dirty="0" smtClean="0">
                <a:latin typeface="Century Gothic" pitchFamily="34" charset="0"/>
              </a:rPr>
              <a:t> freaking out in front of EVERYONE (thinking you’re missing &amp; in danger)</a:t>
            </a:r>
          </a:p>
          <a:p>
            <a:r>
              <a:rPr lang="en-US" dirty="0" smtClean="0">
                <a:latin typeface="Century Gothic" pitchFamily="34" charset="0"/>
              </a:rPr>
              <a:t>When given signal, as a line, return to classroom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C000"/>
                </a:solidFill>
                <a:latin typeface="Jokerman" pitchFamily="82" charset="0"/>
              </a:rPr>
              <a:t>Procedure for Walking in Halls</a:t>
            </a:r>
            <a:endParaRPr lang="en-US" u="sng" dirty="0">
              <a:solidFill>
                <a:srgbClr val="FFC00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Line up quietly (if going to P.E. – change shoes)</a:t>
            </a:r>
          </a:p>
          <a:p>
            <a:r>
              <a:rPr lang="en-US" dirty="0" smtClean="0">
                <a:latin typeface="Century Gothic" pitchFamily="34" charset="0"/>
              </a:rPr>
              <a:t>Leave when directed to</a:t>
            </a:r>
          </a:p>
          <a:p>
            <a:r>
              <a:rPr lang="en-US" dirty="0" smtClean="0">
                <a:latin typeface="Century Gothic" pitchFamily="34" charset="0"/>
              </a:rPr>
              <a:t>Keep shoulders lined up with the shoulders of the person in front of and behind you</a:t>
            </a:r>
          </a:p>
          <a:p>
            <a:r>
              <a:rPr lang="en-US" dirty="0" smtClean="0">
                <a:latin typeface="Century Gothic" pitchFamily="34" charset="0"/>
              </a:rPr>
              <a:t>No talking, please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Procedure for Getting Ready for Recess</a:t>
            </a:r>
            <a:endParaRPr lang="en-US" u="sng" dirty="0">
              <a:solidFill>
                <a:schemeClr val="accent6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Go to your locker and put on appropriate outerwear</a:t>
            </a:r>
          </a:p>
          <a:p>
            <a:r>
              <a:rPr lang="en-US" dirty="0" smtClean="0">
                <a:latin typeface="Century Gothic" pitchFamily="34" charset="0"/>
              </a:rPr>
              <a:t>Line up </a:t>
            </a:r>
            <a:r>
              <a:rPr lang="en-US" dirty="0" smtClean="0">
                <a:latin typeface="Century Gothic" pitchFamily="34" charset="0"/>
              </a:rPr>
              <a:t>in center of hallway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between 4</a:t>
            </a:r>
            <a:r>
              <a:rPr lang="en-US" baseline="30000" dirty="0" smtClean="0">
                <a:latin typeface="Century Gothic" pitchFamily="34" charset="0"/>
              </a:rPr>
              <a:t>th</a:t>
            </a:r>
            <a:r>
              <a:rPr lang="en-US" dirty="0" smtClean="0">
                <a:latin typeface="Century Gothic" pitchFamily="34" charset="0"/>
              </a:rPr>
              <a:t> &amp; 5</a:t>
            </a:r>
            <a:r>
              <a:rPr lang="en-US" baseline="30000" dirty="0" smtClean="0">
                <a:latin typeface="Century Gothic" pitchFamily="34" charset="0"/>
              </a:rPr>
              <a:t>th</a:t>
            </a:r>
            <a:r>
              <a:rPr lang="en-US" dirty="0" smtClean="0">
                <a:latin typeface="Century Gothic" pitchFamily="34" charset="0"/>
              </a:rPr>
              <a:t> grade classrooms</a:t>
            </a:r>
          </a:p>
          <a:p>
            <a:r>
              <a:rPr lang="en-US" dirty="0" smtClean="0">
                <a:latin typeface="Century Gothic" pitchFamily="34" charset="0"/>
              </a:rPr>
              <a:t>Wait quietly &amp; patiently for classmates to join line</a:t>
            </a:r>
          </a:p>
          <a:p>
            <a:r>
              <a:rPr lang="en-US" dirty="0" smtClean="0">
                <a:latin typeface="Century Gothic" pitchFamily="34" charset="0"/>
              </a:rPr>
              <a:t>Respectfully walk outside in line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0099"/>
                </a:solidFill>
                <a:latin typeface="Jokerman" pitchFamily="82" charset="0"/>
              </a:rPr>
              <a:t>Procedure for Keeping </a:t>
            </a:r>
            <a:br>
              <a:rPr lang="en-US" b="1" u="sng" dirty="0" smtClean="0">
                <a:solidFill>
                  <a:srgbClr val="000099"/>
                </a:solidFill>
                <a:latin typeface="Jokerman" pitchFamily="82" charset="0"/>
              </a:rPr>
            </a:br>
            <a:r>
              <a:rPr lang="en-US" b="1" u="sng" dirty="0" err="1" smtClean="0">
                <a:solidFill>
                  <a:srgbClr val="000099"/>
                </a:solidFill>
                <a:latin typeface="Jokerman" pitchFamily="82" charset="0"/>
              </a:rPr>
              <a:t>Haug</a:t>
            </a:r>
            <a:r>
              <a:rPr lang="en-US" b="1" u="sng" dirty="0" smtClean="0">
                <a:solidFill>
                  <a:srgbClr val="000099"/>
                </a:solidFill>
                <a:latin typeface="Jokerman" pitchFamily="82" charset="0"/>
              </a:rPr>
              <a:t> Happy</a:t>
            </a:r>
            <a:endParaRPr lang="en-US" b="1" u="sng" dirty="0">
              <a:solidFill>
                <a:srgbClr val="000099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Turn in homework on time</a:t>
            </a:r>
            <a:r>
              <a:rPr lang="en-US" dirty="0" smtClean="0">
                <a:latin typeface="Century Gothic" pitchFamily="34" charset="0"/>
              </a:rPr>
              <a:t>.</a:t>
            </a:r>
          </a:p>
          <a:p>
            <a:r>
              <a:rPr lang="en-US" dirty="0" smtClean="0">
                <a:latin typeface="Century Gothic" pitchFamily="34" charset="0"/>
              </a:rPr>
              <a:t>Participate in </a:t>
            </a:r>
            <a:r>
              <a:rPr lang="en-US" dirty="0" err="1" smtClean="0">
                <a:latin typeface="Century Gothic" pitchFamily="34" charset="0"/>
              </a:rPr>
              <a:t>disucssions</a:t>
            </a:r>
            <a:r>
              <a:rPr lang="en-US" dirty="0" smtClean="0">
                <a:latin typeface="Century Gothic" pitchFamily="34" charset="0"/>
              </a:rPr>
              <a:t>.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Pass tests.</a:t>
            </a:r>
          </a:p>
          <a:p>
            <a:r>
              <a:rPr lang="en-US" dirty="0" smtClean="0">
                <a:latin typeface="Century Gothic" pitchFamily="34" charset="0"/>
              </a:rPr>
              <a:t>Read </a:t>
            </a:r>
            <a:r>
              <a:rPr lang="en-US" b="1" dirty="0" smtClean="0">
                <a:latin typeface="Century Gothic" pitchFamily="34" charset="0"/>
              </a:rPr>
              <a:t>100 minutes </a:t>
            </a:r>
            <a:r>
              <a:rPr lang="en-US" dirty="0" smtClean="0">
                <a:latin typeface="Century Gothic" pitchFamily="34" charset="0"/>
              </a:rPr>
              <a:t>at home each week.</a:t>
            </a:r>
          </a:p>
          <a:p>
            <a:r>
              <a:rPr lang="en-US" dirty="0" smtClean="0">
                <a:latin typeface="Century Gothic" pitchFamily="34" charset="0"/>
              </a:rPr>
              <a:t>Earn </a:t>
            </a:r>
            <a:r>
              <a:rPr lang="en-US" b="1" dirty="0" smtClean="0">
                <a:latin typeface="Century Gothic" pitchFamily="34" charset="0"/>
              </a:rPr>
              <a:t>2 </a:t>
            </a:r>
            <a:r>
              <a:rPr lang="en-US" b="1" dirty="0" smtClean="0">
                <a:latin typeface="Century Gothic" pitchFamily="34" charset="0"/>
              </a:rPr>
              <a:t>A.R. points </a:t>
            </a:r>
            <a:r>
              <a:rPr lang="en-US" dirty="0" smtClean="0">
                <a:latin typeface="Century Gothic" pitchFamily="34" charset="0"/>
              </a:rPr>
              <a:t>each week.</a:t>
            </a:r>
          </a:p>
          <a:p>
            <a:r>
              <a:rPr lang="en-US" dirty="0" smtClean="0">
                <a:latin typeface="Century Gothic" pitchFamily="34" charset="0"/>
              </a:rPr>
              <a:t>Follow </a:t>
            </a:r>
            <a:r>
              <a:rPr lang="en-US" b="1" dirty="0" smtClean="0">
                <a:latin typeface="Century Gothic" pitchFamily="34" charset="0"/>
              </a:rPr>
              <a:t>all</a:t>
            </a:r>
            <a:r>
              <a:rPr lang="en-US" dirty="0" smtClean="0">
                <a:latin typeface="Century Gothic" pitchFamily="34" charset="0"/>
              </a:rPr>
              <a:t> procedures and expectations.</a:t>
            </a:r>
          </a:p>
          <a:p>
            <a:r>
              <a:rPr lang="en-US" dirty="0" smtClean="0">
                <a:latin typeface="Century Gothic" pitchFamily="34" charset="0"/>
              </a:rPr>
              <a:t>Please use your manners.  Thanks!!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00B0F0"/>
                </a:solidFill>
                <a:latin typeface="Jokerman" pitchFamily="82" charset="0"/>
              </a:rPr>
              <a:t>Gimme</a:t>
            </a:r>
            <a:r>
              <a:rPr lang="en-US" u="sng" dirty="0" smtClean="0">
                <a:solidFill>
                  <a:srgbClr val="00B0F0"/>
                </a:solidFill>
                <a:latin typeface="Jokerman" pitchFamily="82" charset="0"/>
              </a:rPr>
              <a:t> A </a:t>
            </a:r>
            <a:r>
              <a:rPr lang="en-US" u="sng" dirty="0" err="1" smtClean="0">
                <a:solidFill>
                  <a:srgbClr val="00B0F0"/>
                </a:solidFill>
                <a:latin typeface="Jokerman" pitchFamily="82" charset="0"/>
              </a:rPr>
              <a:t>Sammich</a:t>
            </a:r>
            <a:r>
              <a:rPr lang="en-US" u="sng" dirty="0" smtClean="0">
                <a:solidFill>
                  <a:srgbClr val="00B0F0"/>
                </a:solidFill>
                <a:latin typeface="Jokerman" pitchFamily="82" charset="0"/>
              </a:rPr>
              <a:t>!!</a:t>
            </a:r>
            <a:endParaRPr lang="en-US" u="sng" dirty="0">
              <a:solidFill>
                <a:srgbClr val="00B0F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b="1" dirty="0" smtClean="0"/>
              <a:t>S</a:t>
            </a:r>
            <a:r>
              <a:rPr lang="en-US" sz="4800" dirty="0" smtClean="0"/>
              <a:t>  top</a:t>
            </a:r>
          </a:p>
          <a:p>
            <a:pPr>
              <a:buNone/>
            </a:pPr>
            <a:r>
              <a:rPr lang="en-US" sz="4800" b="1" dirty="0" smtClean="0"/>
              <a:t>A</a:t>
            </a:r>
            <a:r>
              <a:rPr lang="en-US" sz="4800" dirty="0" smtClean="0"/>
              <a:t>  </a:t>
            </a:r>
            <a:r>
              <a:rPr lang="en-US" sz="4800" dirty="0" err="1" smtClean="0"/>
              <a:t>nd</a:t>
            </a: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L </a:t>
            </a:r>
            <a:r>
              <a:rPr lang="en-US" sz="4800" dirty="0" smtClean="0"/>
              <a:t> </a:t>
            </a:r>
            <a:r>
              <a:rPr lang="en-US" sz="4800" dirty="0" err="1" smtClean="0"/>
              <a:t>ook</a:t>
            </a: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A</a:t>
            </a:r>
            <a:r>
              <a:rPr lang="en-US" sz="4800" dirty="0" smtClean="0"/>
              <a:t>  t</a:t>
            </a:r>
          </a:p>
          <a:p>
            <a:pPr>
              <a:buNone/>
            </a:pPr>
            <a:r>
              <a:rPr lang="en-US" sz="4800" b="1" dirty="0" smtClean="0"/>
              <a:t>M E!!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2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solidFill>
                  <a:srgbClr val="280050"/>
                </a:solidFill>
                <a:latin typeface="Jokerman" pitchFamily="82" charset="0"/>
              </a:rPr>
              <a:t>Discipline Plan - Consequences</a:t>
            </a:r>
            <a:endParaRPr lang="en-US" sz="4400" b="1" u="sng" dirty="0">
              <a:solidFill>
                <a:srgbClr val="280050"/>
              </a:solidFill>
              <a:latin typeface="Jokerm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419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Positive Choices = 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Grand Slams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!!!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460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Negative Choices =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438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EA21C"/>
                </a:solidFill>
                <a:latin typeface="Century Gothic" pitchFamily="34" charset="0"/>
              </a:rPr>
              <a:t>1</a:t>
            </a:r>
            <a:r>
              <a:rPr lang="en-US" sz="2800" b="1" baseline="30000" dirty="0" smtClean="0">
                <a:solidFill>
                  <a:srgbClr val="0EA21C"/>
                </a:solidFill>
                <a:latin typeface="Century Gothic" pitchFamily="34" charset="0"/>
              </a:rPr>
              <a:t>st</a:t>
            </a:r>
            <a:r>
              <a:rPr lang="en-US" sz="2800" b="1" dirty="0" smtClean="0">
                <a:solidFill>
                  <a:srgbClr val="0EA21C"/>
                </a:solidFill>
                <a:latin typeface="Century Gothic" pitchFamily="34" charset="0"/>
              </a:rPr>
              <a:t> Time = Warning &amp; the Stink Eye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2</a:t>
            </a:r>
            <a:r>
              <a:rPr lang="en-US" sz="2800" b="1" baseline="300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nd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Time = Private Discussion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  <a:latin typeface="Century Gothic" pitchFamily="34" charset="0"/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 Time = </a:t>
            </a:r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Time </a:t>
            </a:r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in </a:t>
            </a:r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Reflection </a:t>
            </a:r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Desk </a:t>
            </a:r>
            <a:r>
              <a:rPr lang="en-US" sz="1600" b="1" dirty="0" smtClean="0">
                <a:solidFill>
                  <a:srgbClr val="FF0000"/>
                </a:solidFill>
                <a:latin typeface="Century Gothic" pitchFamily="34" charset="0"/>
              </a:rPr>
              <a:t>(to think about </a:t>
            </a:r>
            <a:r>
              <a:rPr lang="en-US" sz="1600" b="1" dirty="0" smtClean="0">
                <a:solidFill>
                  <a:srgbClr val="FF0000"/>
                </a:solidFill>
                <a:latin typeface="Century Gothic" pitchFamily="34" charset="0"/>
              </a:rPr>
              <a:t>			choices </a:t>
            </a:r>
            <a:r>
              <a:rPr lang="en-US" sz="1600" b="1" dirty="0" smtClean="0">
                <a:solidFill>
                  <a:srgbClr val="FF0000"/>
                </a:solidFill>
                <a:latin typeface="Century Gothic" pitchFamily="34" charset="0"/>
              </a:rPr>
              <a:t>made)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r>
              <a:rPr lang="en-US" sz="2800" b="1" dirty="0" smtClean="0">
                <a:solidFill>
                  <a:srgbClr val="333300"/>
                </a:solidFill>
                <a:latin typeface="Century Gothic" pitchFamily="34" charset="0"/>
              </a:rPr>
              <a:t>4</a:t>
            </a:r>
            <a:r>
              <a:rPr lang="en-US" sz="2800" b="1" baseline="30000" dirty="0" smtClean="0">
                <a:solidFill>
                  <a:srgbClr val="333300"/>
                </a:solidFill>
                <a:latin typeface="Century Gothic" pitchFamily="34" charset="0"/>
              </a:rPr>
              <a:t>th</a:t>
            </a:r>
            <a:r>
              <a:rPr lang="en-US" sz="2800" b="1" dirty="0" smtClean="0">
                <a:solidFill>
                  <a:srgbClr val="333300"/>
                </a:solidFill>
                <a:latin typeface="Century Gothic" pitchFamily="34" charset="0"/>
              </a:rPr>
              <a:t> Time = Call or note/e-mail to parents &amp; 			possible office referral</a:t>
            </a:r>
            <a:endParaRPr lang="en-US" sz="2800" b="1" dirty="0">
              <a:solidFill>
                <a:srgbClr val="333300"/>
              </a:solidFill>
              <a:latin typeface="Century Gothic" pitchFamily="34" charset="0"/>
            </a:endParaRPr>
          </a:p>
        </p:txBody>
      </p:sp>
      <p:pic>
        <p:nvPicPr>
          <p:cNvPr id="7" name="Picture 6" descr="stink e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905000"/>
            <a:ext cx="1600200" cy="2060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Whole Brain Teaching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Me, “Class?” – Class, “Yes?”  (mimic tone and volume)</a:t>
            </a:r>
          </a:p>
          <a:p>
            <a:r>
              <a:rPr lang="en-US" dirty="0" smtClean="0"/>
              <a:t>Me, “Teach!” (gestures) - Class, “OK!” (mimic gestures)</a:t>
            </a:r>
          </a:p>
          <a:p>
            <a:r>
              <a:rPr lang="en-US" dirty="0" smtClean="0"/>
              <a:t>Kinds of positive reinforcements:  2 second party, </a:t>
            </a:r>
            <a:r>
              <a:rPr lang="en-US" dirty="0" smtClean="0"/>
              <a:t>drumroll, 2 second woo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  <a:latin typeface="Jokerman" pitchFamily="82" charset="0"/>
              </a:rPr>
              <a:t>Procedure for </a:t>
            </a:r>
            <a:r>
              <a:rPr lang="en-US" b="1" u="sng" dirty="0">
                <a:solidFill>
                  <a:srgbClr val="0070C0"/>
                </a:solidFill>
                <a:latin typeface="Jokerman" pitchFamily="82" charset="0"/>
              </a:rPr>
              <a:t>B</a:t>
            </a:r>
            <a:r>
              <a:rPr lang="en-US" b="1" u="sng" dirty="0" smtClean="0">
                <a:solidFill>
                  <a:srgbClr val="0070C0"/>
                </a:solidFill>
                <a:latin typeface="Jokerman" pitchFamily="82" charset="0"/>
              </a:rPr>
              <a:t>eginning Class</a:t>
            </a:r>
            <a:endParaRPr lang="en-US" b="1" u="sng" dirty="0">
              <a:solidFill>
                <a:srgbClr val="0070C0"/>
              </a:solidFill>
              <a:latin typeface="Jokerm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 Gothic" pitchFamily="34" charset="0"/>
              </a:rPr>
              <a:t>Assignments due are placed in appropriate </a:t>
            </a:r>
            <a:r>
              <a:rPr lang="en-US" dirty="0" smtClean="0">
                <a:latin typeface="Century Gothic" pitchFamily="34" charset="0"/>
              </a:rPr>
              <a:t>place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Coat &amp; bag put in locker</a:t>
            </a:r>
          </a:p>
          <a:p>
            <a:r>
              <a:rPr lang="en-US" dirty="0" smtClean="0">
                <a:latin typeface="Century Gothic" pitchFamily="34" charset="0"/>
              </a:rPr>
              <a:t>Phone put in locker or </a:t>
            </a:r>
            <a:r>
              <a:rPr lang="en-US" dirty="0" err="1" smtClean="0">
                <a:latin typeface="Century Gothic" pitchFamily="34" charset="0"/>
              </a:rPr>
              <a:t>Haug’s</a:t>
            </a:r>
            <a:r>
              <a:rPr lang="en-US" dirty="0" smtClean="0">
                <a:latin typeface="Century Gothic" pitchFamily="34" charset="0"/>
              </a:rPr>
              <a:t> desk drawer</a:t>
            </a:r>
          </a:p>
          <a:p>
            <a:r>
              <a:rPr lang="en-US" dirty="0" smtClean="0">
                <a:latin typeface="Century Gothic" pitchFamily="34" charset="0"/>
              </a:rPr>
              <a:t>Computer out &amp; powered on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Attendance calendar colored</a:t>
            </a:r>
          </a:p>
          <a:p>
            <a:r>
              <a:rPr lang="en-US" dirty="0" smtClean="0">
                <a:latin typeface="Century Gothic" pitchFamily="34" charset="0"/>
              </a:rPr>
              <a:t>Book &amp; SURF </a:t>
            </a:r>
            <a:r>
              <a:rPr lang="en-US" dirty="0" smtClean="0">
                <a:latin typeface="Century Gothic" pitchFamily="34" charset="0"/>
              </a:rPr>
              <a:t>binder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in crate</a:t>
            </a:r>
          </a:p>
          <a:p>
            <a:r>
              <a:rPr lang="en-US" dirty="0" smtClean="0">
                <a:latin typeface="Century Gothic" pitchFamily="34" charset="0"/>
              </a:rPr>
              <a:t>Ready for pledge, daily affirmation, &amp; brain gym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Jokerman" pitchFamily="82" charset="0"/>
              </a:rPr>
              <a:t>Procedure for Sharpening Pencil</a:t>
            </a:r>
            <a:endParaRPr lang="en-US" b="1" u="sng" dirty="0">
              <a:solidFill>
                <a:schemeClr val="accent4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If someone is presenting to the class – the answer’s automatically – NO – so please don’t </a:t>
            </a:r>
            <a:r>
              <a:rPr lang="en-US" dirty="0" smtClean="0">
                <a:latin typeface="Century Gothic" pitchFamily="34" charset="0"/>
              </a:rPr>
              <a:t>interrupt to ask.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If no one’s presenting to the class – go ahead, </a:t>
            </a:r>
            <a:r>
              <a:rPr lang="en-US" dirty="0" smtClean="0">
                <a:latin typeface="Century Gothic" pitchFamily="34" charset="0"/>
              </a:rPr>
              <a:t>quietly – no need to ask!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Jokerman" pitchFamily="82" charset="0"/>
              </a:rPr>
              <a:t>Procedure – When Someone’s Presenting Information</a:t>
            </a:r>
            <a:endParaRPr lang="en-US" b="1" u="sng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Turn your body so that your shoulders &amp; knees face the speaker</a:t>
            </a:r>
          </a:p>
          <a:p>
            <a:r>
              <a:rPr lang="en-US" dirty="0" smtClean="0">
                <a:latin typeface="Century Gothic" pitchFamily="34" charset="0"/>
              </a:rPr>
              <a:t>Listen to the speaker with your ears (no mouth movement necessary)</a:t>
            </a:r>
          </a:p>
          <a:p>
            <a:r>
              <a:rPr lang="en-US" dirty="0" smtClean="0">
                <a:latin typeface="Century Gothic" pitchFamily="34" charset="0"/>
              </a:rPr>
              <a:t>If you have a question for the presenter, raise your hand quietly until you are called on to ask it.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50"/>
                </a:solidFill>
                <a:latin typeface="Jokerman" pitchFamily="82" charset="0"/>
              </a:rPr>
              <a:t>Procedure for Asking a Question</a:t>
            </a:r>
            <a:endParaRPr lang="en-US" b="1" u="sng" dirty="0">
              <a:solidFill>
                <a:srgbClr val="00B05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Raise your hand.  When you’re called on, ask.</a:t>
            </a:r>
          </a:p>
          <a:p>
            <a:r>
              <a:rPr lang="en-US" dirty="0" smtClean="0">
                <a:latin typeface="Century Gothic" pitchFamily="34" charset="0"/>
              </a:rPr>
              <a:t>If your teacher’s busy, ask another student near you, using a volume that won’t disrupt others nearby.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  <a:latin typeface="Jokerman" pitchFamily="82" charset="0"/>
              </a:rPr>
              <a:t>Procedure for Leaving the Classroom </a:t>
            </a:r>
            <a:endParaRPr lang="en-US" sz="3600" b="1" u="sng" dirty="0">
              <a:solidFill>
                <a:schemeClr val="accent2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Raise your hand and patiently wait to get teacher’s attention.</a:t>
            </a:r>
          </a:p>
          <a:p>
            <a:r>
              <a:rPr lang="en-US" dirty="0" smtClean="0">
                <a:latin typeface="Century Gothic" pitchFamily="34" charset="0"/>
              </a:rPr>
              <a:t>If you </a:t>
            </a:r>
            <a:r>
              <a:rPr lang="en-US" u="sng" dirty="0" smtClean="0">
                <a:latin typeface="Century Gothic" pitchFamily="34" charset="0"/>
              </a:rPr>
              <a:t>need</a:t>
            </a:r>
            <a:r>
              <a:rPr lang="en-US" dirty="0" smtClean="0">
                <a:latin typeface="Century Gothic" pitchFamily="34" charset="0"/>
              </a:rPr>
              <a:t> to leave, turn your palm from side to side, to signal that it’s an emergency.</a:t>
            </a:r>
          </a:p>
          <a:p>
            <a:r>
              <a:rPr lang="en-US" dirty="0" smtClean="0">
                <a:latin typeface="Century Gothic" pitchFamily="34" charset="0"/>
              </a:rPr>
              <a:t>If your teacher nods, you may go immediately.  If not, you’ll need to wait until presentation of information is over and permission is given.</a:t>
            </a:r>
          </a:p>
          <a:p>
            <a:r>
              <a:rPr lang="en-US" dirty="0" smtClean="0">
                <a:latin typeface="Century Gothic" pitchFamily="34" charset="0"/>
              </a:rPr>
              <a:t>Take the appropriate pass (boy or girl) and get your business done.  WASH YOUR HANDS, hang the pass up, and return to your seat.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  <a:latin typeface="Jokerman" pitchFamily="82" charset="0"/>
              </a:rPr>
              <a:t>Procedure When Someone Visits Our Room</a:t>
            </a:r>
            <a:endParaRPr lang="en-US" b="1" u="sng" dirty="0">
              <a:solidFill>
                <a:schemeClr val="accent5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If you’re the Student of the Week, your job is to </a:t>
            </a:r>
            <a:r>
              <a:rPr lang="en-US" u="sng" dirty="0" smtClean="0">
                <a:latin typeface="Century Gothic" pitchFamily="34" charset="0"/>
              </a:rPr>
              <a:t>greet our guest </a:t>
            </a:r>
            <a:r>
              <a:rPr lang="en-US" dirty="0" smtClean="0">
                <a:latin typeface="Century Gothic" pitchFamily="34" charset="0"/>
              </a:rPr>
              <a:t>at the door with a smile, </a:t>
            </a:r>
            <a:r>
              <a:rPr lang="en-US" u="sng" dirty="0" smtClean="0">
                <a:latin typeface="Century Gothic" pitchFamily="34" charset="0"/>
              </a:rPr>
              <a:t>extend a hand </a:t>
            </a:r>
            <a:r>
              <a:rPr lang="en-US" dirty="0" smtClean="0">
                <a:latin typeface="Century Gothic" pitchFamily="34" charset="0"/>
              </a:rPr>
              <a:t>to shake, and </a:t>
            </a:r>
            <a:r>
              <a:rPr lang="en-US" u="sng" dirty="0" smtClean="0">
                <a:latin typeface="Century Gothic" pitchFamily="34" charset="0"/>
              </a:rPr>
              <a:t>welcome</a:t>
            </a:r>
            <a:r>
              <a:rPr lang="en-US" dirty="0" smtClean="0">
                <a:latin typeface="Century Gothic" pitchFamily="34" charset="0"/>
              </a:rPr>
              <a:t> them.</a:t>
            </a:r>
          </a:p>
          <a:p>
            <a:r>
              <a:rPr lang="en-US" u="sng" dirty="0" smtClean="0">
                <a:latin typeface="Century Gothic" pitchFamily="34" charset="0"/>
              </a:rPr>
              <a:t>Walk them </a:t>
            </a:r>
            <a:r>
              <a:rPr lang="en-US" dirty="0" smtClean="0">
                <a:latin typeface="Century Gothic" pitchFamily="34" charset="0"/>
              </a:rPr>
              <a:t>to the table and </a:t>
            </a:r>
            <a:r>
              <a:rPr lang="en-US" u="sng" dirty="0" smtClean="0">
                <a:latin typeface="Century Gothic" pitchFamily="34" charset="0"/>
              </a:rPr>
              <a:t>show them </a:t>
            </a:r>
            <a:r>
              <a:rPr lang="en-US" dirty="0" smtClean="0">
                <a:latin typeface="Century Gothic" pitchFamily="34" charset="0"/>
              </a:rPr>
              <a:t>the guest binder on the table, then take your seat and rejoin our class.</a:t>
            </a:r>
          </a:p>
          <a:p>
            <a:r>
              <a:rPr lang="en-US" dirty="0" smtClean="0">
                <a:latin typeface="Century Gothic" pitchFamily="34" charset="0"/>
              </a:rPr>
              <a:t>If you’re not the Student of the Week, </a:t>
            </a:r>
            <a:r>
              <a:rPr lang="en-US" u="sng" dirty="0" smtClean="0">
                <a:latin typeface="Century Gothic" pitchFamily="34" charset="0"/>
              </a:rPr>
              <a:t>ignore</a:t>
            </a:r>
            <a:r>
              <a:rPr lang="en-US" dirty="0" smtClean="0">
                <a:latin typeface="Century Gothic" pitchFamily="34" charset="0"/>
              </a:rPr>
              <a:t> any extra people and </a:t>
            </a:r>
            <a:r>
              <a:rPr lang="en-US" b="1" dirty="0" smtClean="0">
                <a:latin typeface="Century Gothic" pitchFamily="34" charset="0"/>
              </a:rPr>
              <a:t>continue being awesome</a:t>
            </a:r>
            <a:r>
              <a:rPr lang="en-US" dirty="0" smtClean="0">
                <a:latin typeface="Century Gothic" pitchFamily="34" charset="0"/>
              </a:rPr>
              <a:t>!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Jokerman" pitchFamily="82" charset="0"/>
              </a:rPr>
              <a:t>Procedure to Hearing the Bells</a:t>
            </a:r>
            <a:endParaRPr lang="en-US" b="1" u="sng" dirty="0">
              <a:solidFill>
                <a:schemeClr val="tx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Once the bells are jingling, immediately clean up the area that you’re working in, then make your way to your seat.</a:t>
            </a:r>
          </a:p>
          <a:p>
            <a:r>
              <a:rPr lang="en-US" dirty="0" smtClean="0">
                <a:latin typeface="Century Gothic" pitchFamily="34" charset="0"/>
              </a:rPr>
              <a:t>Sit at attention, with shoulders facing the teacher, lips together, ready to find out what’s next!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12A1E62A07946890ED9233EDB3768" ma:contentTypeVersion="0" ma:contentTypeDescription="Create a new document." ma:contentTypeScope="" ma:versionID="6183938cd2b540b91a4fa982ca263b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0A47C3-0665-464E-813D-8542A746FFE1}"/>
</file>

<file path=customXml/itemProps2.xml><?xml version="1.0" encoding="utf-8"?>
<ds:datastoreItem xmlns:ds="http://schemas.openxmlformats.org/officeDocument/2006/customXml" ds:itemID="{531BBC91-D48D-417D-A4D5-BC9146A15FFD}"/>
</file>

<file path=customXml/itemProps3.xml><?xml version="1.0" encoding="utf-8"?>
<ds:datastoreItem xmlns:ds="http://schemas.openxmlformats.org/officeDocument/2006/customXml" ds:itemID="{AEDE8900-BB4D-435C-8E62-A6BDBF1EF9B9}"/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990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Procedure for Beginning Class</vt:lpstr>
      <vt:lpstr>Procedure for Sharpening Pencil</vt:lpstr>
      <vt:lpstr>Procedure – When Someone’s Presenting Information</vt:lpstr>
      <vt:lpstr>Procedure for Asking a Question</vt:lpstr>
      <vt:lpstr>Procedure for Leaving the Classroom </vt:lpstr>
      <vt:lpstr>Procedure When Someone Visits Our Room</vt:lpstr>
      <vt:lpstr>Procedure to Hearing the Bells</vt:lpstr>
      <vt:lpstr>Procedure for Agreement</vt:lpstr>
      <vt:lpstr>Procedure for Dismissal</vt:lpstr>
      <vt:lpstr>Procedure When Splitting into Groups</vt:lpstr>
      <vt:lpstr>Procedure When Phone Rings</vt:lpstr>
      <vt:lpstr>Procedure When Mrs. Haug’s Absent</vt:lpstr>
      <vt:lpstr>Procedure - When Emergency Alarms Sound</vt:lpstr>
      <vt:lpstr>Procedure for Walking in Halls</vt:lpstr>
      <vt:lpstr>Procedure for Getting Ready for Recess</vt:lpstr>
      <vt:lpstr>Procedure for Keeping  Haug Happy</vt:lpstr>
      <vt:lpstr>Gimme A Sammich!!</vt:lpstr>
      <vt:lpstr>Whole Brain Teaching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 for Beginning Class</dc:title>
  <dc:creator>haugm</dc:creator>
  <cp:lastModifiedBy>Monique Haug</cp:lastModifiedBy>
  <cp:revision>56</cp:revision>
  <dcterms:created xsi:type="dcterms:W3CDTF">2011-08-05T04:11:03Z</dcterms:created>
  <dcterms:modified xsi:type="dcterms:W3CDTF">2012-08-22T19:32:03Z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0x01010072212A1E62A07946890ED9233EDB3768</vt:lpwstr>
  </property>
</Properties>
</file>